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Cutive Mono" pitchFamily="2" charset="77"/>
      <p:regular r:id="rId27"/>
    </p:embeddedFont>
    <p:embeddedFont>
      <p:font typeface="Roboto Mono" pitchFamily="2" charset="0"/>
      <p:regular r:id="rId28"/>
      <p:bold r:id="rId29"/>
      <p:italic r:id="rId30"/>
      <p:boldItalic r:id="rId31"/>
    </p:embeddedFont>
    <p:embeddedFont>
      <p:font typeface="Source Code Pro" panose="020B0509030403020204" pitchFamily="49" charset="7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010671-8447-4325-A8FA-F00972E4FE5B}">
  <a:tblStyle styleId="{67010671-8447-4325-A8FA-F00972E4FE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682"/>
  </p:normalViewPr>
  <p:slideViewPr>
    <p:cSldViewPr snapToGrid="0">
      <p:cViewPr varScale="1">
        <p:scale>
          <a:sx n="169" d="100"/>
          <a:sy n="169" d="100"/>
        </p:scale>
        <p:origin x="192" y="9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4d78237b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4d78237b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7b6c84ea2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7b6c84ea2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7b6c84ea2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7b6c84ea2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7b6c84ea2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7b6c84ea2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5d2e77848_1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5d2e77848_1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7b6c84ea2_5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7b6c84ea2_5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5d2e778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5d2e778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44bd7159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44bd7159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7b6c84ea2_5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7b6c84ea2_5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7bcf2c36a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  <p:sp>
        <p:nvSpPr>
          <p:cNvPr id="208" name="Google Shape;208;g47bcf2c36a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5d2e77848_1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5d2e77848_1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4d78237b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4d78237b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7bcf2c36a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  <p:sp>
        <p:nvSpPr>
          <p:cNvPr id="229" name="Google Shape;229;g47bcf2c36a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7bcf2c36a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  <p:sp>
        <p:nvSpPr>
          <p:cNvPr id="243" name="Google Shape;243;g47bcf2c36a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7bcf2c36a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  <p:sp>
        <p:nvSpPr>
          <p:cNvPr id="254" name="Google Shape;254;g47bcf2c36a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7bcf2c36a_2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  <p:sp>
        <p:nvSpPr>
          <p:cNvPr id="265" name="Google Shape;265;g47bcf2c36a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44bd7159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44bd7159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Aref Slide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7b6c84ea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7b6c84ea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 Slide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44bd715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44bd715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 Slide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44bd7159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44bd7159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 Slide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44bd7159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44bd7159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 Slide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7b6c84ea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7b6c84ea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 Slide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5d2e77848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5d2e77848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Kapil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7b6c84ea2_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7b6c84ea2_5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Filis Slide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500850" y="578875"/>
            <a:ext cx="8142300" cy="4128300"/>
          </a:xfrm>
          <a:prstGeom prst="rect">
            <a:avLst/>
          </a:prstGeom>
          <a:solidFill>
            <a:srgbClr val="000000">
              <a:alpha val="4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titanic/da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hyperlink" Target="https://www.kaggle.com/c/PLAsTiCC-2018/data" TargetMode="External"/><Relationship Id="rId4" Type="http://schemas.openxmlformats.org/officeDocument/2006/relationships/hyperlink" Target="https://earthquake.usgs.gov/dat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611375" y="1827300"/>
            <a:ext cx="7691100" cy="2715300"/>
          </a:xfrm>
          <a:prstGeom prst="rect">
            <a:avLst/>
          </a:prstGeom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2CC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2CC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2CC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FFF2CC"/>
                </a:solidFill>
                <a:latin typeface="Trebuchet MS"/>
                <a:ea typeface="Trebuchet MS"/>
                <a:cs typeface="Trebuchet MS"/>
                <a:sym typeface="Trebuchet MS"/>
              </a:rPr>
              <a:t>MILAN</a:t>
            </a:r>
            <a:endParaRPr b="1" i="1">
              <a:solidFill>
                <a:srgbClr val="FFF2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Machine Inception Learning Algorithm Network</a:t>
            </a:r>
            <a:endParaRPr sz="1800" b="1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5CAA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5CAA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A.Erfani, F.Coba, A.Abraham, K.Danger</a:t>
            </a:r>
            <a:endParaRPr sz="1200">
              <a:solidFill>
                <a:srgbClr val="D5CAA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5CAA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November 7 2018, Washington, DC</a:t>
            </a:r>
            <a:endParaRPr sz="1200">
              <a:solidFill>
                <a:srgbClr val="D5CAA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3770600" y="1351075"/>
            <a:ext cx="344100" cy="207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" name="Google Shape;64;p14"/>
          <p:cNvGrpSpPr/>
          <p:nvPr/>
        </p:nvGrpSpPr>
        <p:grpSpPr>
          <a:xfrm>
            <a:off x="3570125" y="778950"/>
            <a:ext cx="1617725" cy="903725"/>
            <a:chOff x="3617500" y="1007550"/>
            <a:chExt cx="1617725" cy="903725"/>
          </a:xfrm>
        </p:grpSpPr>
        <p:sp>
          <p:nvSpPr>
            <p:cNvPr id="65" name="Google Shape;65;p14"/>
            <p:cNvSpPr/>
            <p:nvPr/>
          </p:nvSpPr>
          <p:spPr>
            <a:xfrm>
              <a:off x="4097600" y="1733375"/>
              <a:ext cx="193500" cy="177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" name="Google Shape;66;p14"/>
            <p:cNvCxnSpPr>
              <a:stCxn id="67" idx="5"/>
            </p:cNvCxnSpPr>
            <p:nvPr/>
          </p:nvCxnSpPr>
          <p:spPr>
            <a:xfrm>
              <a:off x="4456263" y="1159397"/>
              <a:ext cx="717600" cy="4164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14"/>
            <p:cNvCxnSpPr/>
            <p:nvPr/>
          </p:nvCxnSpPr>
          <p:spPr>
            <a:xfrm flipH="1">
              <a:off x="3770600" y="1110775"/>
              <a:ext cx="530100" cy="4200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" name="Google Shape;67;p14"/>
            <p:cNvSpPr/>
            <p:nvPr/>
          </p:nvSpPr>
          <p:spPr>
            <a:xfrm>
              <a:off x="4291100" y="1007550"/>
              <a:ext cx="193500" cy="1779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3617500" y="1457275"/>
              <a:ext cx="193500" cy="177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041725" y="1457275"/>
              <a:ext cx="193500" cy="177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9550"/>
            <a:ext cx="8839205" cy="27333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" name="Google Shape;149;p23"/>
          <p:cNvGraphicFramePr/>
          <p:nvPr/>
        </p:nvGraphicFramePr>
        <p:xfrm>
          <a:off x="1169600" y="74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{67010671-8447-4325-A8FA-F00972E4FE5B}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X0 = Pclass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X1 = Sex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X2 = Age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X3 = SibSp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X4 = Parch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2CC"/>
                          </a:solidFill>
                        </a:rPr>
                        <a:t>X5 = Fare</a:t>
                      </a:r>
                      <a:endParaRPr>
                        <a:solidFill>
                          <a:srgbClr val="FFF2CC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290600" y="0"/>
            <a:ext cx="8307300" cy="93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“Titanic” Decision Tree </a:t>
            </a: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(numbers only using Sklearn) </a:t>
            </a:r>
            <a:endParaRPr sz="14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290600" y="1802550"/>
            <a:ext cx="15693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max_depth = 5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938"/>
            <a:ext cx="8839203" cy="31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/>
          <p:nvPr/>
        </p:nvSpPr>
        <p:spPr>
          <a:xfrm>
            <a:off x="1927300" y="907975"/>
            <a:ext cx="2334300" cy="1552800"/>
          </a:xfrm>
          <a:prstGeom prst="frame">
            <a:avLst>
              <a:gd name="adj1" fmla="val 3028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290600" y="0"/>
            <a:ext cx="8535000" cy="75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“Titanic” Decision Tree </a:t>
            </a:r>
            <a:r>
              <a:rPr lang="en" sz="12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(bar graph representation using dtreeviz) </a:t>
            </a:r>
            <a:endParaRPr sz="12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l="21391" r="54585" b="55478"/>
          <a:stretch/>
        </p:blipFill>
        <p:spPr>
          <a:xfrm>
            <a:off x="988825" y="196363"/>
            <a:ext cx="7166355" cy="4750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3625800" y="1718475"/>
            <a:ext cx="9462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 = Male</a:t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5924100" y="1718475"/>
            <a:ext cx="10899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= Female</a:t>
            </a:r>
            <a:endParaRPr/>
          </a:p>
        </p:txBody>
      </p:sp>
      <p:cxnSp>
        <p:nvCxnSpPr>
          <p:cNvPr id="166" name="Google Shape;166;p25"/>
          <p:cNvCxnSpPr/>
          <p:nvPr/>
        </p:nvCxnSpPr>
        <p:spPr>
          <a:xfrm rot="10800000">
            <a:off x="2947500" y="2530025"/>
            <a:ext cx="0" cy="1194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" name="Google Shape;167;p25"/>
          <p:cNvCxnSpPr/>
          <p:nvPr/>
        </p:nvCxnSpPr>
        <p:spPr>
          <a:xfrm rot="10800000">
            <a:off x="5220750" y="524475"/>
            <a:ext cx="0" cy="1194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" name="Google Shape;168;p25"/>
          <p:cNvSpPr txBox="1"/>
          <p:nvPr/>
        </p:nvSpPr>
        <p:spPr>
          <a:xfrm>
            <a:off x="2448600" y="3633625"/>
            <a:ext cx="7641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0.42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2682300" y="2390650"/>
            <a:ext cx="530400" cy="32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6.50</a:t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5285400" y="3640525"/>
            <a:ext cx="530400" cy="17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80.0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988825" y="524475"/>
            <a:ext cx="2637000" cy="193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Titanic Decision Tree</a:t>
            </a:r>
            <a:endParaRPr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(detail)</a:t>
            </a:r>
            <a:r>
              <a:rPr lang="en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endParaRPr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4403400" y="4302175"/>
            <a:ext cx="36126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with </a:t>
            </a:r>
            <a:r>
              <a:rPr lang="en" b="1"/>
              <a:t>dtreeviz</a:t>
            </a:r>
            <a:r>
              <a:rPr lang="en"/>
              <a:t> in jupyter notebook using Titanic dataframe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450" y="593363"/>
            <a:ext cx="6673028" cy="40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311700" y="74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Which Model Performed Best?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1424225" y="1451900"/>
            <a:ext cx="6577500" cy="2331600"/>
          </a:xfrm>
          <a:prstGeom prst="rect">
            <a:avLst/>
          </a:prstGeom>
          <a:solidFill>
            <a:srgbClr val="000000">
              <a:alpha val="4077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r="537"/>
          <a:stretch/>
        </p:blipFill>
        <p:spPr>
          <a:xfrm>
            <a:off x="49125" y="715300"/>
            <a:ext cx="9094874" cy="401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75" y="198600"/>
            <a:ext cx="8481250" cy="47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1076075" y="1664875"/>
            <a:ext cx="262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76125" y="52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Confusion Matrix </a:t>
            </a:r>
            <a:r>
              <a:rPr lang="en" sz="1800">
                <a:solidFill>
                  <a:srgbClr val="C6BB9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(Decision Tree | Titanic Data)</a:t>
            </a:r>
            <a:endParaRPr sz="1800">
              <a:solidFill>
                <a:srgbClr val="C6BB9E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l="3189" t="2236" r="1034" b="6863"/>
          <a:stretch/>
        </p:blipFill>
        <p:spPr>
          <a:xfrm>
            <a:off x="489213" y="625150"/>
            <a:ext cx="4251475" cy="40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5017350" y="1205563"/>
            <a:ext cx="3359400" cy="2874300"/>
          </a:xfrm>
          <a:prstGeom prst="rect">
            <a:avLst/>
          </a:prstGeom>
          <a:solidFill>
            <a:srgbClr val="00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How confused was the model? </a:t>
            </a:r>
            <a:endParaRPr sz="1800"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Char char="●"/>
            </a:pPr>
            <a:r>
              <a:rPr lang="en" sz="1800">
                <a:solidFill>
                  <a:srgbClr val="FFF2CC"/>
                </a:solidFill>
              </a:rPr>
              <a:t>Model correctly predicted 120 people who died (top left square). </a:t>
            </a:r>
            <a:endParaRPr sz="1800"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Char char="●"/>
            </a:pPr>
            <a:r>
              <a:rPr lang="en" sz="1800">
                <a:solidFill>
                  <a:srgbClr val="FFF2CC"/>
                </a:solidFill>
              </a:rPr>
              <a:t>Incorrectly predicted 14 people survived when they actually died (top right square)! </a:t>
            </a:r>
            <a:endParaRPr sz="18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194700" y="74900"/>
            <a:ext cx="8754600" cy="9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How accurate was each model on all data? 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475" y="581175"/>
            <a:ext cx="5388557" cy="41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538575" y="1239575"/>
            <a:ext cx="2811900" cy="3220800"/>
          </a:xfrm>
          <a:prstGeom prst="rect">
            <a:avLst/>
          </a:prstGeom>
          <a:solidFill>
            <a:srgbClr val="00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2CC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600"/>
              <a:buChar char="●"/>
            </a:pPr>
            <a:r>
              <a:rPr lang="en" sz="1600">
                <a:solidFill>
                  <a:srgbClr val="FFF2CC"/>
                </a:solidFill>
              </a:rPr>
              <a:t>Large cluster at the top left indicates more model accuracy on all the data. </a:t>
            </a:r>
            <a:endParaRPr sz="1600"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2CC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600"/>
              <a:buChar char="●"/>
            </a:pPr>
            <a:r>
              <a:rPr lang="en" sz="1600">
                <a:solidFill>
                  <a:srgbClr val="FFF2CC"/>
                </a:solidFill>
              </a:rPr>
              <a:t>Cancer and Titanic data did well with neural networks, whereas housing and quakes did not. </a:t>
            </a:r>
            <a:endParaRPr sz="16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/>
        </p:nvSpPr>
        <p:spPr>
          <a:xfrm>
            <a:off x="1242050" y="200000"/>
            <a:ext cx="5904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 output from data sets and algorithms: K-Means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1" name="Google Shape;211;p31"/>
          <p:cNvSpPr txBox="1"/>
          <p:nvPr/>
        </p:nvSpPr>
        <p:spPr>
          <a:xfrm>
            <a:off x="640080" y="559489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Cal Housing</a:t>
            </a:r>
            <a:endParaRPr sz="1100">
              <a:solidFill>
                <a:srgbClr val="FFF2CC"/>
              </a:solidFill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3592390" y="585964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Flights</a:t>
            </a:r>
            <a:endParaRPr sz="1100">
              <a:solidFill>
                <a:srgbClr val="FFF2CC"/>
              </a:solidFill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6256020" y="483289"/>
            <a:ext cx="1432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USGS Earthquakes</a:t>
            </a:r>
            <a:endParaRPr sz="1100">
              <a:solidFill>
                <a:srgbClr val="FFF2CC"/>
              </a:solidFill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266" y="882313"/>
            <a:ext cx="2193576" cy="306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7364" y="3097351"/>
            <a:ext cx="2015744" cy="188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91416" y="889449"/>
            <a:ext cx="2399894" cy="171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3108" y="2662825"/>
            <a:ext cx="2787367" cy="216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8862" y="960120"/>
            <a:ext cx="2361966" cy="164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56020" y="2662825"/>
            <a:ext cx="2557464" cy="190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623400" y="736025"/>
            <a:ext cx="616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Pros and Cons of K-Means</a:t>
            </a:r>
            <a:endParaRPr sz="1800">
              <a:solidFill>
                <a:srgbClr val="FFF2CC"/>
              </a:solidFill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700800" y="1279100"/>
            <a:ext cx="3871200" cy="3004800"/>
          </a:xfrm>
          <a:prstGeom prst="rect">
            <a:avLst/>
          </a:prstGeom>
          <a:solidFill>
            <a:srgbClr val="000000">
              <a:alpha val="426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 i="1">
                <a:solidFill>
                  <a:srgbClr val="FFF2CC"/>
                </a:solidFill>
              </a:rPr>
              <a:t>Pros:</a:t>
            </a:r>
            <a:endParaRPr sz="1800" i="1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</a:rPr>
              <a:t>•  Will find most optimal centers for the cluster</a:t>
            </a:r>
            <a:endParaRPr sz="1800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</a:rPr>
              <a:t>•  Clusters are spherical</a:t>
            </a:r>
            <a:endParaRPr sz="1800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•  Will converge to a solution</a:t>
            </a:r>
            <a:endParaRPr sz="1800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Google Shape;226;p32"/>
          <p:cNvSpPr txBox="1"/>
          <p:nvPr/>
        </p:nvSpPr>
        <p:spPr>
          <a:xfrm>
            <a:off x="4513575" y="1279100"/>
            <a:ext cx="3871200" cy="3004800"/>
          </a:xfrm>
          <a:prstGeom prst="rect">
            <a:avLst/>
          </a:prstGeom>
          <a:solidFill>
            <a:srgbClr val="000000">
              <a:alpha val="45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FFF2CC"/>
                </a:solidFill>
              </a:rPr>
              <a:t>Cons:</a:t>
            </a:r>
            <a:endParaRPr sz="1800" i="1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•  What K to use?</a:t>
            </a:r>
            <a:endParaRPr sz="1800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•  Hard boundaries (no gray areas)</a:t>
            </a:r>
            <a:endParaRPr sz="1800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•  Spherical clusters</a:t>
            </a:r>
            <a:endParaRPr sz="1800">
              <a:solidFill>
                <a:srgbClr val="FFF2C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</a:rPr>
              <a:t>•  Stochastic: randomly determined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0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Learning how to learn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335025" y="2028450"/>
            <a:ext cx="59610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06400" y="643975"/>
            <a:ext cx="8124000" cy="4053000"/>
          </a:xfrm>
          <a:prstGeom prst="rect">
            <a:avLst/>
          </a:prstGeom>
          <a:solidFill>
            <a:srgbClr val="000000">
              <a:alpha val="3654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Meta-learning is an exciting trend of research in the machine-learning community which tackles the problem of learning to learn; aka Automated machine learning (AutoML) 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traditional paradigm in machine learning research is to get a huge dataset on a specific task, and train a model from scratch using this dataset </a:t>
            </a:r>
            <a:r>
              <a:rPr lang="en" sz="10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(www.medium.com) </a:t>
            </a:r>
            <a:endParaRPr sz="10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We investigated the behavior of multiple ML algorithms versus random data sets, and utilized a very preliminary criterion of effectiveness (Train vs Test)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600" i="1">
              <a:solidFill>
                <a:srgbClr val="CCCC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1">
                <a:solidFill>
                  <a:srgbClr val="CCCC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Tools Used</a:t>
            </a:r>
            <a:r>
              <a:rPr lang="en" sz="1200" i="1">
                <a:solidFill>
                  <a:srgbClr val="B6AC9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200">
                <a:solidFill>
                  <a:srgbClr val="B6AC9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Python, Tableau, Kaggle, Github, GraphViz, Bash, Machine Learning, Pandas, Numpy, Matplotlib, Sklearn, MLPClassifier, KNeighborsClassifier, ElasticNet, RandomForestClasifier, Tree, SVC, Logistic Regression, KMeans, GaussianNB, Excel, dtreeviz. </a:t>
            </a:r>
            <a:endParaRPr sz="1200">
              <a:solidFill>
                <a:srgbClr val="B6AC9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/>
        </p:nvSpPr>
        <p:spPr>
          <a:xfrm>
            <a:off x="904319" y="977500"/>
            <a:ext cx="196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 Housing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3970048" y="992040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Flights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6353800" y="833256"/>
            <a:ext cx="14325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USGS Earthquakes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025" y="1307878"/>
            <a:ext cx="2433252" cy="196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645" y="3329178"/>
            <a:ext cx="2417993" cy="161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11298" y="1324054"/>
            <a:ext cx="2324554" cy="193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8248" y="3314616"/>
            <a:ext cx="2418399" cy="160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04876" y="1357896"/>
            <a:ext cx="2130375" cy="186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80888" y="3280508"/>
            <a:ext cx="2578329" cy="167144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311700" y="74900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Multivariate Linear and Elastic Net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/>
        </p:nvSpPr>
        <p:spPr>
          <a:xfrm>
            <a:off x="564150" y="195650"/>
            <a:ext cx="80715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 output from data sets and algorithms: BEER FOAM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997907" y="1268850"/>
            <a:ext cx="182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 Housing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3613485" y="1059165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Flights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6250050" y="833256"/>
            <a:ext cx="14325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USGS Earthquakes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152" y="1562100"/>
            <a:ext cx="2370376" cy="267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5712" y="1336179"/>
            <a:ext cx="5013555" cy="237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8635" y="1974345"/>
            <a:ext cx="2855595" cy="284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/>
        </p:nvSpPr>
        <p:spPr>
          <a:xfrm>
            <a:off x="298200" y="157650"/>
            <a:ext cx="49308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Sample  output from data sets and algorithms: Univariate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622960" y="907330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 Housing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3518560" y="840090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Flights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6177940" y="840090"/>
            <a:ext cx="1432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USGS Earthquakes</a:t>
            </a:r>
            <a:endParaRPr sz="11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17" y="1494860"/>
            <a:ext cx="3335644" cy="222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1277" y="2419089"/>
            <a:ext cx="3464242" cy="228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02617" y="1378293"/>
            <a:ext cx="3022686" cy="2050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/>
        </p:nvSpPr>
        <p:spPr>
          <a:xfrm>
            <a:off x="2341980" y="274585"/>
            <a:ext cx="4238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Sample  output from data sets and algorithms: Simple Plot</a:t>
            </a:r>
            <a:endParaRPr sz="1800">
              <a:solidFill>
                <a:srgbClr val="FFF2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1087960" y="1353355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Cal Housing</a:t>
            </a:r>
            <a:endParaRPr sz="1100">
              <a:solidFill>
                <a:srgbClr val="FFF2CC"/>
              </a:solidFill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3452135" y="2073765"/>
            <a:ext cx="120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Flights</a:t>
            </a:r>
            <a:endParaRPr sz="1100">
              <a:solidFill>
                <a:srgbClr val="FFF2CC"/>
              </a:solidFill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6580075" y="1199982"/>
            <a:ext cx="14325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USGS Earthquakes</a:t>
            </a:r>
            <a:endParaRPr sz="1100">
              <a:solidFill>
                <a:srgbClr val="FFF2CC"/>
              </a:solidFill>
            </a:endParaRPr>
          </a:p>
        </p:txBody>
      </p:sp>
      <p:pic>
        <p:nvPicPr>
          <p:cNvPr id="271" name="Google Shape;27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001" y="1669476"/>
            <a:ext cx="2963833" cy="2353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3704" y="2497555"/>
            <a:ext cx="2332673" cy="207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57547" y="1669476"/>
            <a:ext cx="3352052" cy="2741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>
            <a:spLocks noGrp="1"/>
          </p:cNvSpPr>
          <p:nvPr>
            <p:ph type="title"/>
          </p:nvPr>
        </p:nvSpPr>
        <p:spPr>
          <a:xfrm>
            <a:off x="311700" y="74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Future Work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462975" y="690300"/>
            <a:ext cx="8160300" cy="3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culmination of this work would be a Meta-Machine Learning system that can determine the characteristics of any given dataset automatically, clean, classify/categorize the data; i.e. develop &amp; analyze metadata, and apply the most relevant ML algorithms.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It will also continuously apply ML to itself over time to update its techniques, algorithms and decisions as new sets of data become available and/or are created.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Would love to try Yellowbrick Machine Learning Visualization…   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290600" y="0"/>
            <a:ext cx="5245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Project   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83" name="Google Shape;83;p16"/>
          <p:cNvGrpSpPr/>
          <p:nvPr/>
        </p:nvGrpSpPr>
        <p:grpSpPr>
          <a:xfrm>
            <a:off x="563400" y="769820"/>
            <a:ext cx="7417625" cy="3779175"/>
            <a:chOff x="563400" y="769820"/>
            <a:chExt cx="7417625" cy="3779175"/>
          </a:xfrm>
        </p:grpSpPr>
        <p:pic>
          <p:nvPicPr>
            <p:cNvPr id="84" name="Google Shape;84;p16"/>
            <p:cNvPicPr preferRelativeResize="0"/>
            <p:nvPr/>
          </p:nvPicPr>
          <p:blipFill rotWithShape="1">
            <a:blip r:embed="rId3">
              <a:alphaModFix amt="73000"/>
            </a:blip>
            <a:srcRect l="24770" r="28316" b="7261"/>
            <a:stretch/>
          </p:blipFill>
          <p:spPr>
            <a:xfrm>
              <a:off x="563400" y="1899550"/>
              <a:ext cx="881550" cy="1006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" name="Google Shape;85;p16"/>
            <p:cNvGrpSpPr/>
            <p:nvPr/>
          </p:nvGrpSpPr>
          <p:grpSpPr>
            <a:xfrm>
              <a:off x="764325" y="769820"/>
              <a:ext cx="7137450" cy="2905505"/>
              <a:chOff x="-948825" y="866170"/>
              <a:chExt cx="7137450" cy="2905505"/>
            </a:xfrm>
          </p:grpSpPr>
          <p:sp>
            <p:nvSpPr>
              <p:cNvPr id="86" name="Google Shape;86;p16"/>
              <p:cNvSpPr txBox="1"/>
              <p:nvPr/>
            </p:nvSpPr>
            <p:spPr>
              <a:xfrm>
                <a:off x="2093550" y="1685175"/>
                <a:ext cx="2543700" cy="2086500"/>
              </a:xfrm>
              <a:prstGeom prst="rect">
                <a:avLst/>
              </a:prstGeom>
              <a:solidFill>
                <a:srgbClr val="000000">
                  <a:alpha val="40770"/>
                </a:srgb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B6AC9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MODELS</a:t>
                </a:r>
                <a:endParaRPr>
                  <a:solidFill>
                    <a:srgbClr val="B6AC91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Decision Trees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Random Forest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Support Vector Machine 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Logistic Regression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K-Nearest Neighbor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</a:rPr>
                  <a:t>Neural Networks </a:t>
                </a:r>
                <a:endParaRPr sz="1200">
                  <a:solidFill>
                    <a:srgbClr val="FFF2CC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</a:rPr>
                  <a:t>Elastic Net</a:t>
                </a:r>
                <a:endParaRPr sz="1200">
                  <a:solidFill>
                    <a:srgbClr val="FFF2CC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K-Means</a:t>
                </a:r>
                <a:endParaRPr sz="1200">
                  <a:solidFill>
                    <a:srgbClr val="FFF2CC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Naïve Bayes </a:t>
                </a:r>
                <a:endParaRPr sz="1200">
                  <a:solidFill>
                    <a:srgbClr val="FFF2CC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pic>
            <p:nvPicPr>
              <p:cNvPr id="87" name="Google Shape;87;p16"/>
              <p:cNvPicPr preferRelativeResize="0"/>
              <p:nvPr/>
            </p:nvPicPr>
            <p:blipFill rotWithShape="1">
              <a:blip r:embed="rId3">
                <a:alphaModFix/>
              </a:blip>
              <a:srcRect l="24770" r="28316" b="7261"/>
              <a:stretch/>
            </p:blipFill>
            <p:spPr>
              <a:xfrm>
                <a:off x="-948825" y="2175425"/>
                <a:ext cx="881550" cy="1006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" name="Google Shape;88;p16"/>
              <p:cNvSpPr txBox="1"/>
              <p:nvPr/>
            </p:nvSpPr>
            <p:spPr>
              <a:xfrm>
                <a:off x="5376825" y="2246700"/>
                <a:ext cx="811800" cy="535200"/>
              </a:xfrm>
              <a:prstGeom prst="rect">
                <a:avLst/>
              </a:prstGeom>
              <a:solidFill>
                <a:srgbClr val="000000">
                  <a:alpha val="39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2CC"/>
                    </a:solidFill>
                  </a:rPr>
                  <a:t>Accuracy of model</a:t>
                </a:r>
                <a:endParaRPr sz="1200">
                  <a:solidFill>
                    <a:srgbClr val="FFF2CC"/>
                  </a:solidFill>
                </a:endParaRPr>
              </a:p>
            </p:txBody>
          </p:sp>
          <p:cxnSp>
            <p:nvCxnSpPr>
              <p:cNvPr id="89" name="Google Shape;89;p16"/>
              <p:cNvCxnSpPr>
                <a:endCxn id="88" idx="1"/>
              </p:cNvCxnSpPr>
              <p:nvPr/>
            </p:nvCxnSpPr>
            <p:spPr>
              <a:xfrm>
                <a:off x="4625625" y="2514000"/>
                <a:ext cx="751200" cy="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sp>
            <p:nvSpPr>
              <p:cNvPr id="90" name="Google Shape;90;p16"/>
              <p:cNvSpPr/>
              <p:nvPr/>
            </p:nvSpPr>
            <p:spPr>
              <a:xfrm rot="-7173998">
                <a:off x="4266973" y="1141084"/>
                <a:ext cx="1402209" cy="1321855"/>
              </a:xfrm>
              <a:custGeom>
                <a:avLst/>
                <a:gdLst/>
                <a:ahLst/>
                <a:cxnLst/>
                <a:rect l="l" t="t" r="r" b="b"/>
                <a:pathLst>
                  <a:path w="76453" h="46164" extrusionOk="0">
                    <a:moveTo>
                      <a:pt x="0" y="33627"/>
                    </a:moveTo>
                    <a:cubicBezTo>
                      <a:pt x="12173" y="35495"/>
                      <a:pt x="62373" y="50441"/>
                      <a:pt x="73039" y="44836"/>
                    </a:cubicBezTo>
                    <a:cubicBezTo>
                      <a:pt x="83706" y="39232"/>
                      <a:pt x="65506" y="7473"/>
                      <a:pt x="63999" y="0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sp>
        </p:grpSp>
        <p:pic>
          <p:nvPicPr>
            <p:cNvPr id="91" name="Google Shape;91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16476" y="2014675"/>
              <a:ext cx="1674575" cy="111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6"/>
            <p:cNvSpPr/>
            <p:nvPr/>
          </p:nvSpPr>
          <p:spPr>
            <a:xfrm rot="8238439" flipH="1">
              <a:off x="1384497" y="1417156"/>
              <a:ext cx="1074241" cy="968399"/>
            </a:xfrm>
            <a:custGeom>
              <a:avLst/>
              <a:gdLst/>
              <a:ahLst/>
              <a:cxnLst/>
              <a:rect l="l" t="t" r="r" b="b"/>
              <a:pathLst>
                <a:path w="76453" h="46164" extrusionOk="0">
                  <a:moveTo>
                    <a:pt x="0" y="33627"/>
                  </a:moveTo>
                  <a:cubicBezTo>
                    <a:pt x="12173" y="35495"/>
                    <a:pt x="62373" y="50441"/>
                    <a:pt x="73039" y="44836"/>
                  </a:cubicBezTo>
                  <a:cubicBezTo>
                    <a:pt x="83706" y="39232"/>
                    <a:pt x="65506" y="7473"/>
                    <a:pt x="63999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</p:sp>
        <p:sp>
          <p:nvSpPr>
            <p:cNvPr id="93" name="Google Shape;93;p16"/>
            <p:cNvSpPr/>
            <p:nvPr/>
          </p:nvSpPr>
          <p:spPr>
            <a:xfrm rot="2316302">
              <a:off x="2563468" y="3202657"/>
              <a:ext cx="1966929" cy="822580"/>
            </a:xfrm>
            <a:custGeom>
              <a:avLst/>
              <a:gdLst/>
              <a:ahLst/>
              <a:cxnLst/>
              <a:rect l="l" t="t" r="r" b="b"/>
              <a:pathLst>
                <a:path w="76453" h="46164" extrusionOk="0">
                  <a:moveTo>
                    <a:pt x="0" y="33627"/>
                  </a:moveTo>
                  <a:cubicBezTo>
                    <a:pt x="12173" y="35495"/>
                    <a:pt x="62373" y="50441"/>
                    <a:pt x="73039" y="44836"/>
                  </a:cubicBezTo>
                  <a:cubicBezTo>
                    <a:pt x="83706" y="39232"/>
                    <a:pt x="65506" y="7473"/>
                    <a:pt x="63999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</p:sp>
        <p:sp>
          <p:nvSpPr>
            <p:cNvPr id="94" name="Google Shape;94;p16"/>
            <p:cNvSpPr txBox="1"/>
            <p:nvPr/>
          </p:nvSpPr>
          <p:spPr>
            <a:xfrm>
              <a:off x="2961250" y="2590625"/>
              <a:ext cx="683400" cy="5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2CC"/>
                  </a:solidFill>
                </a:rPr>
                <a:t>Python Panda</a:t>
              </a:r>
              <a:endParaRPr sz="1200">
                <a:solidFill>
                  <a:srgbClr val="FFF2CC"/>
                </a:solidFill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695950" y="3128825"/>
              <a:ext cx="1081500" cy="396300"/>
            </a:xfrm>
            <a:prstGeom prst="rect">
              <a:avLst/>
            </a:prstGeom>
            <a:solidFill>
              <a:srgbClr val="000000">
                <a:alpha val="49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2CC"/>
                  </a:solidFill>
                </a:rPr>
                <a:t>8 Datasets</a:t>
              </a:r>
              <a:endParaRPr>
                <a:solidFill>
                  <a:srgbClr val="FFF2CC"/>
                </a:solidFill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4460225" y="4141575"/>
              <a:ext cx="3520800" cy="396300"/>
            </a:xfrm>
            <a:prstGeom prst="rect">
              <a:avLst/>
            </a:prstGeom>
            <a:solidFill>
              <a:srgbClr val="000000">
                <a:alpha val="40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2CC"/>
                  </a:solidFill>
                </a:rPr>
                <a:t>We wanted to explore the model accuracy</a:t>
              </a:r>
              <a:endParaRPr>
                <a:solidFill>
                  <a:srgbClr val="FFF2CC"/>
                </a:solidFill>
              </a:endParaRPr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1670275" y="1320475"/>
              <a:ext cx="6834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Feed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3644650" y="3924700"/>
              <a:ext cx="6834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Feed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9" name="Google Shape;99;p16"/>
            <p:cNvSpPr txBox="1"/>
            <p:nvPr/>
          </p:nvSpPr>
          <p:spPr>
            <a:xfrm>
              <a:off x="6461425" y="924175"/>
              <a:ext cx="683400" cy="39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0000"/>
                  </a:solidFill>
                </a:rPr>
                <a:t>Feed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311700" y="74900"/>
            <a:ext cx="8801700" cy="1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Datasets </a:t>
            </a:r>
            <a:r>
              <a:rPr lang="en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(feature</a:t>
            </a:r>
            <a:r>
              <a:rPr lang="en" sz="1400">
                <a:solidFill>
                  <a:srgbClr val="BAB09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(columns) X </a:t>
            </a:r>
            <a:r>
              <a:rPr lang="en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dimension</a:t>
            </a:r>
            <a:r>
              <a:rPr lang="en" sz="1400">
                <a:solidFill>
                  <a:srgbClr val="BAB09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(rows)</a:t>
            </a:r>
            <a:r>
              <a:rPr lang="en" sz="1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035600" y="1028700"/>
            <a:ext cx="7138800" cy="3224100"/>
          </a:xfrm>
          <a:prstGeom prst="rect">
            <a:avLst/>
          </a:prstGeom>
          <a:solidFill>
            <a:srgbClr val="000000">
              <a:alpha val="4385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 u="sng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Titanic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(12 X 892)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Flight (11 X 476,881)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California Housing (10 X 12,640)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Wisconsin Breast Cancer(30X569)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Stocks (2 X 649)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 u="sng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Earthquakes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(15 X 8,223) 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Big Mart (12 X 14,204)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800"/>
              <a:buFont typeface="Source Code Pro"/>
              <a:buChar char="●"/>
            </a:pPr>
            <a:r>
              <a:rPr lang="en" sz="1800" u="sng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Space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(16 X 1,048,576)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1575" y="1370438"/>
            <a:ext cx="1970000" cy="25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11700" y="55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Titanic Data Processing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531425" y="582900"/>
            <a:ext cx="8094900" cy="4133400"/>
          </a:xfrm>
          <a:prstGeom prst="rect">
            <a:avLst/>
          </a:prstGeom>
          <a:solidFill>
            <a:srgbClr val="000000">
              <a:alpha val="4077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700" y="812125"/>
            <a:ext cx="4940675" cy="36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l="3256" r="7273"/>
          <a:stretch/>
        </p:blipFill>
        <p:spPr>
          <a:xfrm>
            <a:off x="626488" y="2390000"/>
            <a:ext cx="2865775" cy="20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730875" y="1081850"/>
            <a:ext cx="2495100" cy="1072500"/>
          </a:xfrm>
          <a:prstGeom prst="rect">
            <a:avLst/>
          </a:prstGeom>
          <a:solidFill>
            <a:srgbClr val="000000">
              <a:alpha val="392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Age column had a few NaN. We calculated a histogram which calculated the mean age distribution. </a:t>
            </a:r>
            <a:endParaRPr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513" y="293050"/>
            <a:ext cx="5380175" cy="45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684550" y="1788125"/>
            <a:ext cx="2543700" cy="2074200"/>
          </a:xfrm>
          <a:prstGeom prst="rect">
            <a:avLst/>
          </a:prstGeom>
          <a:solidFill>
            <a:srgbClr val="000000">
              <a:alpha val="4077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Titanic Heat Map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 linear regression</a:t>
            </a: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311700" y="74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Decision Tree Code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626500" y="582900"/>
            <a:ext cx="7855500" cy="4122300"/>
          </a:xfrm>
          <a:prstGeom prst="rect">
            <a:avLst/>
          </a:prstGeom>
          <a:solidFill>
            <a:srgbClr val="000000">
              <a:alpha val="4077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target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data[</a:t>
            </a:r>
            <a:r>
              <a:rPr lang="en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"Survived"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b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target_names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[</a:t>
            </a:r>
            <a:r>
              <a:rPr lang="en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"yes", "no"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]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variable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data.drop(</a:t>
            </a:r>
            <a:r>
              <a:rPr lang="en" sz="16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"Survived"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axis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1)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feature_names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variable.columns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variable.head()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08F7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sklearn.model_selection </a:t>
            </a:r>
            <a:r>
              <a:rPr lang="en" sz="1600" b="1">
                <a:solidFill>
                  <a:srgbClr val="408F7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import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train_test_split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X_train, X_test, y_train, y_test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train_test_split(variable, target, random_state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408F7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42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clf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tree.DecisionTreeClassifier()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clf </a:t>
            </a:r>
            <a:r>
              <a:rPr lang="en" sz="1600">
                <a:solidFill>
                  <a:srgbClr val="99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clf.fit(X_train, y_train)</a:t>
            </a: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clf.score(X_test, y_test)..........</a:t>
            </a:r>
            <a:r>
              <a:rPr lang="en" sz="1600" b="1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0.757847533632287</a:t>
            </a:r>
            <a:endParaRPr sz="1600" b="1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clf.score(X_train, y_train)........</a:t>
            </a:r>
            <a:r>
              <a:rPr lang="en" sz="1600" b="1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0.9820359281437125</a:t>
            </a:r>
            <a:endParaRPr sz="1600" b="1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580750" y="582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2CC"/>
                </a:solidFill>
              </a:rPr>
              <a:t>"Pros and Cons of Decision Trees"</a:t>
            </a:r>
            <a:endParaRPr sz="1800"/>
          </a:p>
        </p:txBody>
      </p:sp>
      <p:sp>
        <p:nvSpPr>
          <p:cNvPr id="133" name="Google Shape;133;p21"/>
          <p:cNvSpPr txBox="1"/>
          <p:nvPr/>
        </p:nvSpPr>
        <p:spPr>
          <a:xfrm>
            <a:off x="269050" y="1017725"/>
            <a:ext cx="9144000" cy="4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" </a:t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4751000" y="1155375"/>
            <a:ext cx="2916900" cy="3147000"/>
          </a:xfrm>
          <a:prstGeom prst="rect">
            <a:avLst/>
          </a:prstGeom>
          <a:solidFill>
            <a:srgbClr val="000000">
              <a:alpha val="542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2CC"/>
                </a:solidFill>
              </a:rPr>
              <a:t>Cons</a:t>
            </a:r>
            <a:endParaRPr i="1"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Prone to overfit (deep trees don’t generalize)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Minor variations in data cause big changes in tree structure (unstable) - fix with ensemble methods.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Create biases if some classes dominate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Some functions are impossible to model"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2CC"/>
              </a:solidFill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1066075" y="1155375"/>
            <a:ext cx="2916900" cy="3147000"/>
          </a:xfrm>
          <a:prstGeom prst="rect">
            <a:avLst/>
          </a:prstGeom>
          <a:solidFill>
            <a:srgbClr val="000000">
              <a:alpha val="473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2CC"/>
                </a:solidFill>
              </a:rPr>
              <a:t>Pros</a:t>
            </a:r>
            <a:endParaRPr i="1"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Simple to understand; no representational mysticism. Trees can be drawn out.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No need to normalize or standardize (need to deal with missing values).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Low cost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Handle multi-output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Validate with Statistics!</a:t>
            </a:r>
            <a:endParaRPr>
              <a:solidFill>
                <a:srgbClr val="FFF2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</a:rPr>
              <a:t>•  Handles wrong assumptions."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290600" y="0"/>
            <a:ext cx="7586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“Titanic” Decision Tree </a:t>
            </a:r>
            <a:r>
              <a:rPr lang="en" sz="1800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(numbers only)</a:t>
            </a:r>
            <a:r>
              <a:rPr lang="en">
                <a:solidFill>
                  <a:srgbClr val="FFF2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solidFill>
                <a:srgbClr val="FFF2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41" name="Google Shape;141;p22"/>
          <p:cNvGrpSpPr/>
          <p:nvPr/>
        </p:nvGrpSpPr>
        <p:grpSpPr>
          <a:xfrm>
            <a:off x="534050" y="806625"/>
            <a:ext cx="8040878" cy="3608202"/>
            <a:chOff x="609975" y="806625"/>
            <a:chExt cx="8040878" cy="3608202"/>
          </a:xfrm>
        </p:grpSpPr>
        <p:pic>
          <p:nvPicPr>
            <p:cNvPr id="142" name="Google Shape;14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9975" y="806625"/>
              <a:ext cx="8040878" cy="36082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2"/>
            <p:cNvSpPr txBox="1"/>
            <p:nvPr/>
          </p:nvSpPr>
          <p:spPr>
            <a:xfrm>
              <a:off x="745550" y="959300"/>
              <a:ext cx="1152300" cy="5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Default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parameters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Microsoft Macintosh PowerPoint</Application>
  <PresentationFormat>On-screen Show (16:9)</PresentationFormat>
  <Paragraphs>176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Trebuchet MS</vt:lpstr>
      <vt:lpstr>Cutive Mono</vt:lpstr>
      <vt:lpstr>Source Code Pro</vt:lpstr>
      <vt:lpstr>Roboto Mono</vt:lpstr>
      <vt:lpstr>Calibri</vt:lpstr>
      <vt:lpstr>Arial</vt:lpstr>
      <vt:lpstr>Simple Light</vt:lpstr>
      <vt:lpstr>   MILAN  Machine Inception Learning Algorithm Network  A.Erfani, F.Coba, A.Abraham, K.Danger November 7 2018, Washington, DC    </vt:lpstr>
      <vt:lpstr>Learning how to learn</vt:lpstr>
      <vt:lpstr>Project   </vt:lpstr>
      <vt:lpstr>Datasets (feature (columns) X dimension (rows))</vt:lpstr>
      <vt:lpstr>Titanic Data Processing</vt:lpstr>
      <vt:lpstr>PowerPoint Presentation</vt:lpstr>
      <vt:lpstr>Decision Tree Code</vt:lpstr>
      <vt:lpstr>"Pros and Cons of Decision Trees"</vt:lpstr>
      <vt:lpstr>“Titanic” Decision Tree (numbers only) </vt:lpstr>
      <vt:lpstr>“Titanic” Decision Tree (numbers only using Sklearn) </vt:lpstr>
      <vt:lpstr>“Titanic” Decision Tree (bar graph representation using dtreeviz) </vt:lpstr>
      <vt:lpstr>Titanic Decision Tree (detail)  </vt:lpstr>
      <vt:lpstr>PowerPoint Presentation</vt:lpstr>
      <vt:lpstr>Which Model Performed Best?</vt:lpstr>
      <vt:lpstr>PowerPoint Presentation</vt:lpstr>
      <vt:lpstr>Confusion Matrix (Decision Tree | Titanic Data)</vt:lpstr>
      <vt:lpstr>How accurate was each model on all data? </vt:lpstr>
      <vt:lpstr>PowerPoint Presentation</vt:lpstr>
      <vt:lpstr>Pros and Cons of K-Means</vt:lpstr>
      <vt:lpstr>Multivariate Linear and Elastic Net</vt:lpstr>
      <vt:lpstr>PowerPoint Presentation</vt:lpstr>
      <vt:lpstr>PowerPoint Presentation</vt:lpstr>
      <vt:lpstr>PowerPoint Presentation</vt:lpstr>
      <vt:lpstr>Future Work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MILAN  Machine Inception Learning Algorithm Network  A.Erfani, F.Coba, A.Abraham, K.Danger November 7 2018, Washington, DC    </dc:title>
  <cp:lastModifiedBy>Aref Erfani</cp:lastModifiedBy>
  <cp:revision>1</cp:revision>
  <dcterms:modified xsi:type="dcterms:W3CDTF">2018-11-07T23:34:04Z</dcterms:modified>
</cp:coreProperties>
</file>